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1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5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60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31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9" r:id="rId17"/>
    <p:sldId id="278" r:id="rId18"/>
    <p:sldId id="261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90" r:id="rId27"/>
    <p:sldId id="291" r:id="rId28"/>
    <p:sldId id="288" r:id="rId29"/>
    <p:sldId id="292" r:id="rId30"/>
    <p:sldId id="295" r:id="rId31"/>
    <p:sldId id="293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07" r:id="rId46"/>
    <p:sldId id="310" r:id="rId47"/>
    <p:sldId id="314" r:id="rId48"/>
    <p:sldId id="311" r:id="rId49"/>
    <p:sldId id="312" r:id="rId50"/>
    <p:sldId id="313" r:id="rId51"/>
    <p:sldId id="315" r:id="rId52"/>
    <p:sldId id="325" r:id="rId53"/>
    <p:sldId id="326" r:id="rId54"/>
    <p:sldId id="334" r:id="rId55"/>
    <p:sldId id="329" r:id="rId56"/>
    <p:sldId id="328" r:id="rId57"/>
    <p:sldId id="327" r:id="rId58"/>
    <p:sldId id="331" r:id="rId59"/>
    <p:sldId id="332" r:id="rId60"/>
    <p:sldId id="333" r:id="rId61"/>
    <p:sldId id="324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9900"/>
    <a:srgbClr val="FFFF00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B448E-C6AB-4821-AB0B-1EDEB81D7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B0E7-CBDA-4D53-9D13-06493DA9F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03C68-964E-4D0B-B028-A87EBFB42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D501-9626-4705-9E34-37D3E47D3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3570-18DC-4591-8723-3FB871FE1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32BC3-E167-4C41-BFDD-A25FCF691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DE38B-ED46-4A2D-BB60-CD388966E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4533-80D4-4086-90F6-71B924982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41D6-5279-48D0-8BDA-B359DC7D2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4B473-FD49-402F-8ADC-8EE9A4618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A730E-A01F-4853-B277-811F37AA8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BF2B09-F5BA-40A4-8747-F82F529AF1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0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PT_TitlePage_Working_with_Natio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No need for sales staff to work this type of account.  </a:t>
            </a:r>
          </a:p>
          <a:p>
            <a:endParaRPr lang="en-US"/>
          </a:p>
        </p:txBody>
      </p:sp>
      <p:pic>
        <p:nvPicPr>
          <p:cNvPr id="1741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17416" name="Picture 8" descr="SalesSta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908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No need for account managers as the Management Company handles this responsibility. </a:t>
            </a:r>
          </a:p>
        </p:txBody>
      </p:sp>
      <p:pic>
        <p:nvPicPr>
          <p:cNvPr id="1843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18437" name="Picture 5" descr="site mana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3505200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Mostly seasonal work so budgeting is easier. </a:t>
            </a:r>
          </a:p>
        </p:txBody>
      </p:sp>
      <p:pic>
        <p:nvPicPr>
          <p:cNvPr id="1946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19462" name="Picture 6" descr="bud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Training is available for free. </a:t>
            </a:r>
          </a:p>
        </p:txBody>
      </p:sp>
      <p:pic>
        <p:nvPicPr>
          <p:cNvPr id="2150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1511" name="Picture 7" descr="individual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2843213" cy="232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Systems are available for free. </a:t>
            </a:r>
          </a:p>
        </p:txBody>
      </p:sp>
      <p:pic>
        <p:nvPicPr>
          <p:cNvPr id="2253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Mentor available. </a:t>
            </a:r>
          </a:p>
        </p:txBody>
      </p:sp>
      <p:pic>
        <p:nvPicPr>
          <p:cNvPr id="2355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3557" name="Picture 5" descr="mento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22383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Buying leverage of a large group for equipment and materials. </a:t>
            </a:r>
          </a:p>
        </p:txBody>
      </p:sp>
      <p:pic>
        <p:nvPicPr>
          <p:cNvPr id="2560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5605" name="Picture 5" descr="sweeper equi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3714750" cy="1228725"/>
          </a:xfrm>
          <a:prstGeom prst="rect">
            <a:avLst/>
          </a:prstGeom>
          <a:noFill/>
        </p:spPr>
      </p:pic>
      <p:pic>
        <p:nvPicPr>
          <p:cNvPr id="25606" name="Picture 6" descr="sweeper equ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9560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True win/win relationship. </a:t>
            </a:r>
          </a:p>
        </p:txBody>
      </p:sp>
      <p:pic>
        <p:nvPicPr>
          <p:cNvPr id="2458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4581" name="Picture 5" descr="win win relation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1623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CLIENT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pricing requires more oversight or properties begin to deteriorate. </a:t>
            </a:r>
          </a:p>
        </p:txBody>
      </p:sp>
      <p:pic>
        <p:nvPicPr>
          <p:cNvPr id="717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7173" name="Picture 5" descr="falling p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2895600" cy="1916113"/>
          </a:xfrm>
          <a:prstGeom prst="rect">
            <a:avLst/>
          </a:prstGeom>
          <a:noFill/>
        </p:spPr>
      </p:pic>
      <p:pic>
        <p:nvPicPr>
          <p:cNvPr id="7174" name="Picture 6" descr="l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0"/>
            <a:ext cx="2667000" cy="199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CLIENT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Expensive portion of specs are not being followed. </a:t>
            </a:r>
          </a:p>
        </p:txBody>
      </p:sp>
      <p:pic>
        <p:nvPicPr>
          <p:cNvPr id="2662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6630" name="Picture 6" descr="instru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170021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PRESENTATION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Overview of what constitutes the </a:t>
            </a:r>
            <a:r>
              <a:rPr lang="en-US">
                <a:solidFill>
                  <a:schemeClr val="folHlink"/>
                </a:solidFill>
              </a:rPr>
              <a:t>GOOD</a:t>
            </a:r>
            <a:r>
              <a:rPr lang="en-US"/>
              <a:t>, the </a:t>
            </a:r>
            <a:r>
              <a:rPr lang="en-US">
                <a:solidFill>
                  <a:srgbClr val="FF9900"/>
                </a:solidFill>
              </a:rPr>
              <a:t>BAD</a:t>
            </a:r>
            <a:r>
              <a:rPr lang="en-US"/>
              <a:t> and the </a:t>
            </a:r>
            <a:r>
              <a:rPr lang="en-US">
                <a:solidFill>
                  <a:srgbClr val="CC3300"/>
                </a:solidFill>
              </a:rPr>
              <a:t>UGLY</a:t>
            </a:r>
            <a:r>
              <a:rPr lang="en-US"/>
              <a:t> when it comes to working with National Service Providers (NSPs).</a:t>
            </a:r>
          </a:p>
          <a:p>
            <a:pPr>
              <a:lnSpc>
                <a:spcPct val="90000"/>
              </a:lnSpc>
            </a:pPr>
            <a:r>
              <a:rPr lang="en-US"/>
              <a:t>Discussion on the FACTS about working with NSPs and Regional Providers and current TRENDS.</a:t>
            </a:r>
          </a:p>
          <a:p>
            <a:pPr>
              <a:lnSpc>
                <a:spcPct val="90000"/>
              </a:lnSpc>
            </a:pPr>
            <a:r>
              <a:rPr lang="en-US"/>
              <a:t>Learn TIPS (the Do’s and Don’ts) when working with NSPs. </a:t>
            </a:r>
          </a:p>
        </p:txBody>
      </p:sp>
      <p:pic>
        <p:nvPicPr>
          <p:cNvPr id="512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CLIENT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Lack of control by site level team. </a:t>
            </a:r>
          </a:p>
        </p:txBody>
      </p:sp>
      <p:pic>
        <p:nvPicPr>
          <p:cNvPr id="2765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CLIENT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out of scope work is greatly overpriced. </a:t>
            </a:r>
          </a:p>
        </p:txBody>
      </p:sp>
      <p:pic>
        <p:nvPicPr>
          <p:cNvPr id="2867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8677" name="Picture 5" descr="right p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contractors cannot perform at this price level.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   PRICE                          PERFORMANCE</a:t>
            </a:r>
          </a:p>
        </p:txBody>
      </p:sp>
      <p:pic>
        <p:nvPicPr>
          <p:cNvPr id="2970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29701" name="Picture 5" descr="doesnoteq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18764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lower the price the more paperwork required. </a:t>
            </a:r>
          </a:p>
        </p:txBody>
      </p:sp>
      <p:pic>
        <p:nvPicPr>
          <p:cNvPr id="3072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30725" name="Picture 5" descr="too much paper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19907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Lower level contractors enter the market. </a:t>
            </a:r>
          </a:p>
          <a:p>
            <a:r>
              <a:rPr lang="en-US"/>
              <a:t>Lack of response from Management Company.</a:t>
            </a:r>
          </a:p>
        </p:txBody>
      </p:sp>
      <p:pic>
        <p:nvPicPr>
          <p:cNvPr id="3174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Liability pushed to contractor. </a:t>
            </a:r>
          </a:p>
        </p:txBody>
      </p:sp>
      <p:pic>
        <p:nvPicPr>
          <p:cNvPr id="3379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33797" name="Picture 5" descr="ri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362200"/>
            <a:ext cx="21431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Unsatisfied customers. </a:t>
            </a:r>
          </a:p>
        </p:txBody>
      </p:sp>
      <p:pic>
        <p:nvPicPr>
          <p:cNvPr id="3686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36870" name="Picture 6" descr="customer 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88131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Technology driven systems that contractors can’t use. </a:t>
            </a:r>
          </a:p>
        </p:txBody>
      </p:sp>
      <p:pic>
        <p:nvPicPr>
          <p:cNvPr id="3789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37893" name="Picture 5" descr="technology not wo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3048000" cy="228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FF9900"/>
                </a:solidFill>
              </a:rPr>
              <a:t>BAD</a:t>
            </a:r>
            <a:r>
              <a:rPr lang="en-US" sz="4000"/>
              <a:t> for CONTRACTOR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way to win. </a:t>
            </a:r>
          </a:p>
        </p:txBody>
      </p:sp>
      <p:pic>
        <p:nvPicPr>
          <p:cNvPr id="3482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34821" name="Picture 5" descr="lo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19145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Reverse auction drives price below specifications  threshold.  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3994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39942" name="Picture 6" descr="twisted b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CLIENT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Streamlines internal  Accounts Payable process and the number of checks to write.</a:t>
            </a:r>
          </a:p>
        </p:txBody>
      </p:sp>
      <p:pic>
        <p:nvPicPr>
          <p:cNvPr id="1126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11271" name="Picture 7" descr="accounts pay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32004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BIG cost SAVINGS are offset by BIG DISAPPOINTMENTS. </a:t>
            </a:r>
          </a:p>
        </p:txBody>
      </p:sp>
      <p:pic>
        <p:nvPicPr>
          <p:cNvPr id="4301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3013" name="Picture 5" descr="imagesCANX0J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19400"/>
            <a:ext cx="2143125" cy="2143125"/>
          </a:xfrm>
          <a:prstGeom prst="rect">
            <a:avLst/>
          </a:prstGeom>
          <a:noFill/>
        </p:spPr>
      </p:pic>
      <p:pic>
        <p:nvPicPr>
          <p:cNvPr id="43014" name="Picture 6" descr="doesnoteq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590800"/>
            <a:ext cx="1876425" cy="2428875"/>
          </a:xfrm>
          <a:prstGeom prst="rect">
            <a:avLst/>
          </a:prstGeom>
          <a:noFill/>
        </p:spPr>
      </p:pic>
      <p:pic>
        <p:nvPicPr>
          <p:cNvPr id="43015" name="Picture 7" descr="happin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1940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turnover of contractors occurs at the site.</a:t>
            </a:r>
          </a:p>
        </p:txBody>
      </p:sp>
      <p:pic>
        <p:nvPicPr>
          <p:cNvPr id="4096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0965" name="Picture 5" descr="turn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81400"/>
            <a:ext cx="2890838" cy="1887538"/>
          </a:xfrm>
          <a:prstGeom prst="rect">
            <a:avLst/>
          </a:prstGeom>
          <a:noFill/>
        </p:spPr>
      </p:pic>
      <p:pic>
        <p:nvPicPr>
          <p:cNvPr id="40966" name="Picture 6" descr="sweeper equp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362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site level frustration.  </a:t>
            </a:r>
          </a:p>
        </p:txBody>
      </p:sp>
      <p:pic>
        <p:nvPicPr>
          <p:cNvPr id="4198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1989" name="Picture 5" descr="fr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183832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high result of over promise under deliver.  </a:t>
            </a:r>
          </a:p>
        </p:txBody>
      </p:sp>
      <p:pic>
        <p:nvPicPr>
          <p:cNvPr id="4403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4037" name="Picture 5" descr="over promise under del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3352800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Normally three or more tiers to contractor resulting in poor performance.</a:t>
            </a:r>
          </a:p>
        </p:txBody>
      </p:sp>
      <p:pic>
        <p:nvPicPr>
          <p:cNvPr id="4506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5061" name="Picture 5" descr="commun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Hard to change due to cost savings.</a:t>
            </a:r>
          </a:p>
        </p:txBody>
      </p:sp>
      <p:pic>
        <p:nvPicPr>
          <p:cNvPr id="4608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6086" name="Picture 6" descr="unable to 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13" y="2557463"/>
            <a:ext cx="19335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CLIENT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Corporate climate continues to push lower. </a:t>
            </a:r>
          </a:p>
        </p:txBody>
      </p:sp>
      <p:pic>
        <p:nvPicPr>
          <p:cNvPr id="4710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7109" name="Picture 5" descr="stock fa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2705100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Contractors seem to get pushed around and don’t get paid due to requirements. </a:t>
            </a:r>
          </a:p>
        </p:txBody>
      </p:sp>
      <p:pic>
        <p:nvPicPr>
          <p:cNvPr id="4813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48134" name="Picture 6" descr="emptypock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31242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Absolutely no relationship is possible because people keep changing due to high turnover at the NSP. </a:t>
            </a:r>
          </a:p>
          <a:p>
            <a:r>
              <a:rPr lang="en-US"/>
              <a:t>Example: The NSP Account Manager who contractor communicates with keeps changing.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4915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Unethical management teams.</a:t>
            </a:r>
          </a:p>
        </p:txBody>
      </p:sp>
      <p:pic>
        <p:nvPicPr>
          <p:cNvPr id="5018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50181" name="Picture 5" descr="no et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13" y="2405063"/>
            <a:ext cx="22383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CLIENT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Streamlines Regional  Manager involvement allowing more time to work on the company process. Instead of this:</a:t>
            </a:r>
          </a:p>
          <a:p>
            <a:pPr>
              <a:buFontTx/>
              <a:buNone/>
            </a:pPr>
            <a:endParaRPr lang="en-US">
              <a:cs typeface="Arial" charset="0"/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229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12293" name="Picture 5" descr="account manager stream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2971800" cy="295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Frustration high due to lack of information. </a:t>
            </a:r>
          </a:p>
        </p:txBody>
      </p:sp>
      <p:pic>
        <p:nvPicPr>
          <p:cNvPr id="5120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51205" name="Picture 5" descr="Frustration_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270351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high reporting requirement.</a:t>
            </a:r>
          </a:p>
        </p:txBody>
      </p:sp>
      <p:pic>
        <p:nvPicPr>
          <p:cNvPr id="5222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52229" name="Picture 5" descr="tbl_s47TeleSeminarPodcasts_Thumbnail286_76_Repor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4796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low overall price.</a:t>
            </a:r>
          </a:p>
          <a:p>
            <a:endParaRPr lang="en-US"/>
          </a:p>
        </p:txBody>
      </p:sp>
      <p:pic>
        <p:nvPicPr>
          <p:cNvPr id="5325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53254" name="Picture 6" descr="low price guarant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Signature papers that result in more man hours on account. 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5427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54278" name="Picture 6" descr="sign 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 drawn out pay cycle creating cash flow problems.</a:t>
            </a:r>
          </a:p>
        </p:txBody>
      </p:sp>
      <p:pic>
        <p:nvPicPr>
          <p:cNvPr id="5632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56325" name="Picture 5" descr="cash flow iss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221932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rgbClr val="CC3300"/>
                </a:solidFill>
              </a:rPr>
              <a:t>UGLY</a:t>
            </a:r>
            <a:r>
              <a:rPr lang="en-US" sz="4000"/>
              <a:t> for CONTRACTOR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Contractor can no longer afford to operate.</a:t>
            </a:r>
          </a:p>
          <a:p>
            <a:r>
              <a:rPr lang="en-US"/>
              <a:t>Most often contractors coming in are coming into a bad relationship with the client.</a:t>
            </a:r>
          </a:p>
        </p:txBody>
      </p:sp>
      <p:pic>
        <p:nvPicPr>
          <p:cNvPr id="5530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FACTS</a:t>
            </a:r>
            <a:br>
              <a:rPr lang="en-US" sz="4000"/>
            </a:br>
            <a:endParaRPr lang="en-US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National and Regional Management Companies have developed the reputation of using contractors’ need to perform against them. </a:t>
            </a:r>
          </a:p>
        </p:txBody>
      </p:sp>
      <p:pic>
        <p:nvPicPr>
          <p:cNvPr id="5837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FACTS</a:t>
            </a:r>
            <a:br>
              <a:rPr lang="en-US" sz="4000"/>
            </a:br>
            <a:endParaRPr lang="en-US" sz="40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Contractors by nature want to do a good job and these management companies know that.</a:t>
            </a:r>
          </a:p>
        </p:txBody>
      </p:sp>
      <p:pic>
        <p:nvPicPr>
          <p:cNvPr id="6246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FACTS</a:t>
            </a:r>
            <a:br>
              <a:rPr lang="en-US" sz="4000"/>
            </a:br>
            <a:endParaRPr lang="en-US" sz="4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like in your own market, remember that there are more bad companies than good ones. </a:t>
            </a:r>
          </a:p>
          <a:p>
            <a:pPr>
              <a:buFontTx/>
              <a:buNone/>
            </a:pPr>
            <a:r>
              <a:rPr lang="en-US">
                <a:cs typeface="Arial" charset="0"/>
              </a:rPr>
              <a:t>→</a:t>
            </a:r>
            <a:r>
              <a:rPr lang="en-US"/>
              <a:t>The same holds true for management companies.  </a:t>
            </a:r>
          </a:p>
          <a:p>
            <a:pPr>
              <a:buFontTx/>
              <a:buNone/>
            </a:pPr>
            <a:r>
              <a:rPr lang="en-US">
                <a:cs typeface="Arial" charset="0"/>
              </a:rPr>
              <a:t>→</a:t>
            </a:r>
            <a:r>
              <a:rPr lang="en-US"/>
              <a:t>There are good ones out there, you just have to find them. </a:t>
            </a:r>
          </a:p>
        </p:txBody>
      </p:sp>
      <p:pic>
        <p:nvPicPr>
          <p:cNvPr id="5939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FACTS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reason ‘THE UGLY’ happens is because we as contractors keep saying ‘yes’ thinking we can change it later.</a:t>
            </a:r>
          </a:p>
        </p:txBody>
      </p:sp>
      <p:pic>
        <p:nvPicPr>
          <p:cNvPr id="6042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 </a:t>
            </a:r>
            <a:r>
              <a:rPr lang="en-US" sz="4000"/>
              <a:t>for CLIENT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for the use of Regional or National foot print leveraging. </a:t>
            </a:r>
          </a:p>
          <a:p>
            <a:pPr>
              <a:buFontTx/>
              <a:buNone/>
            </a:pPr>
            <a:r>
              <a:rPr lang="en-US">
                <a:cs typeface="Arial" charset="0"/>
              </a:rPr>
              <a:t>      →</a:t>
            </a:r>
            <a:r>
              <a:rPr lang="en-US"/>
              <a:t> The more sites to one vendor the better the pricing from that vendor.</a:t>
            </a:r>
          </a:p>
        </p:txBody>
      </p:sp>
      <p:pic>
        <p:nvPicPr>
          <p:cNvPr id="1331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FACTS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pricing is being driven down, it is not likely to go up any time soon.</a:t>
            </a:r>
          </a:p>
          <a:p>
            <a:pPr>
              <a:buFontTx/>
              <a:buNone/>
            </a:pPr>
            <a:r>
              <a:rPr lang="en-US">
                <a:cs typeface="Arial" charset="0"/>
              </a:rPr>
              <a:t>→ T</a:t>
            </a:r>
            <a:r>
              <a:rPr lang="en-US"/>
              <a:t>his trend will continue for a long time.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6144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“DO” LIST</a:t>
            </a:r>
            <a:br>
              <a:rPr lang="en-US" sz="4000"/>
            </a:br>
            <a:endParaRPr lang="en-US" sz="40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Negotiate everything you are uncomfortable with (including pricing).</a:t>
            </a:r>
          </a:p>
        </p:txBody>
      </p:sp>
      <p:pic>
        <p:nvPicPr>
          <p:cNvPr id="6349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63493" name="Picture 5" descr="negoti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3733800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“DO” LIST</a:t>
            </a:r>
            <a:br>
              <a:rPr lang="en-US" sz="4000"/>
            </a:br>
            <a:endParaRPr lang="en-US" sz="40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Gain a full understanding of the reporting requirements prior to taking on the work.</a:t>
            </a:r>
          </a:p>
          <a:p>
            <a:r>
              <a:rPr lang="en-US"/>
              <a:t>Gain a full understanding of the liability and risk you will be assuming.</a:t>
            </a:r>
          </a:p>
        </p:txBody>
      </p:sp>
      <p:pic>
        <p:nvPicPr>
          <p:cNvPr id="7578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75781" name="Picture 5" descr="understa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“DO” LIST</a:t>
            </a:r>
            <a:br>
              <a:rPr lang="en-US" sz="4000"/>
            </a:br>
            <a:endParaRPr lang="en-US" sz="40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for references of contractors they still have working for them and at least two (2) who no longer work for them.</a:t>
            </a:r>
          </a:p>
          <a:p>
            <a:pPr>
              <a:buFontTx/>
              <a:buNone/>
            </a:pPr>
            <a:endParaRPr lang="en-US">
              <a:solidFill>
                <a:srgbClr val="CC3300"/>
              </a:solidFill>
            </a:endParaRPr>
          </a:p>
        </p:txBody>
      </p:sp>
      <p:pic>
        <p:nvPicPr>
          <p:cNvPr id="7782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“DO” LIST</a:t>
            </a:r>
            <a:br>
              <a:rPr lang="en-US" sz="4000"/>
            </a:br>
            <a:endParaRPr lang="en-US" sz="40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 the company on the internet, check out chat rooms to see what others are saying.</a:t>
            </a:r>
          </a:p>
          <a:p>
            <a:endParaRPr lang="en-US">
              <a:solidFill>
                <a:srgbClr val="CC3300"/>
              </a:solidFill>
            </a:endParaRPr>
          </a:p>
        </p:txBody>
      </p:sp>
      <p:pic>
        <p:nvPicPr>
          <p:cNvPr id="8602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86021" name="Picture 5" descr="web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743200"/>
            <a:ext cx="3581400" cy="268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“DO” LIST</a:t>
            </a:r>
            <a:br>
              <a:rPr lang="en-US" sz="4000"/>
            </a:br>
            <a:endParaRPr lang="en-US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Meet with the on site team from the NSP to discuss specs versus level of expectation.</a:t>
            </a:r>
          </a:p>
        </p:txBody>
      </p:sp>
      <p:pic>
        <p:nvPicPr>
          <p:cNvPr id="8090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80903" name="Picture 7" descr="expectations versus re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358140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“DO” LIST</a:t>
            </a:r>
            <a:br>
              <a:rPr lang="en-US" sz="4000"/>
            </a:br>
            <a:endParaRPr lang="en-US" sz="40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level of expectation with the client you will be servicing.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Talk to the Vendor management team at the NSP before starting the contract.</a:t>
            </a:r>
          </a:p>
          <a:p>
            <a:pPr>
              <a:buFontTx/>
              <a:buNone/>
            </a:pPr>
            <a:r>
              <a:rPr lang="en-US"/>
              <a:t> </a:t>
            </a:r>
          </a:p>
          <a:p>
            <a:endParaRPr lang="en-US"/>
          </a:p>
          <a:p>
            <a:endParaRPr lang="en-US">
              <a:solidFill>
                <a:srgbClr val="CC3300"/>
              </a:solidFill>
            </a:endParaRPr>
          </a:p>
        </p:txBody>
      </p:sp>
      <p:pic>
        <p:nvPicPr>
          <p:cNvPr id="7987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79879" name="Picture 7" descr="communic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“DON’T” LIST</a:t>
            </a:r>
            <a:br>
              <a:rPr lang="en-US" sz="4000"/>
            </a:br>
            <a:endParaRPr lang="en-US" sz="40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don’t agree with the terms of the contract, then DON’T sign it.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Don’t just sign the contract to get the work. </a:t>
            </a:r>
          </a:p>
          <a:p>
            <a:endParaRPr lang="en-US">
              <a:solidFill>
                <a:srgbClr val="CC3300"/>
              </a:solidFill>
            </a:endParaRPr>
          </a:p>
        </p:txBody>
      </p:sp>
      <p:pic>
        <p:nvPicPr>
          <p:cNvPr id="7885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78853" name="Picture 5" descr="propo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“DON’T” LIST</a:t>
            </a:r>
            <a:br>
              <a:rPr lang="en-US" sz="4000"/>
            </a:br>
            <a:endParaRPr lang="en-US" sz="400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accept anything verbally, make NSP put it in writing or in an email.</a:t>
            </a:r>
          </a:p>
          <a:p>
            <a:pPr>
              <a:buFontTx/>
              <a:buNone/>
            </a:pPr>
            <a:endParaRPr lang="en-US">
              <a:solidFill>
                <a:srgbClr val="CC3300"/>
              </a:solidFill>
            </a:endParaRPr>
          </a:p>
        </p:txBody>
      </p:sp>
      <p:pic>
        <p:nvPicPr>
          <p:cNvPr id="8294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82949" name="Picture 5" descr="wri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2895600" cy="288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“DON’T” LIST</a:t>
            </a:r>
            <a:br>
              <a:rPr lang="en-US" sz="4000"/>
            </a:br>
            <a:endParaRPr lang="en-US" sz="40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get sold by the account manager with promises of more work.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  <a:p>
            <a:r>
              <a:rPr lang="en-US"/>
              <a:t>Don’t assume that you will get paid just because you did the work.</a:t>
            </a:r>
          </a:p>
          <a:p>
            <a:pPr>
              <a:buFontTx/>
              <a:buNone/>
            </a:pPr>
            <a:endParaRPr lang="en-US"/>
          </a:p>
          <a:p>
            <a:endParaRPr lang="en-US">
              <a:solidFill>
                <a:srgbClr val="CC3300"/>
              </a:solidFill>
            </a:endParaRPr>
          </a:p>
        </p:txBody>
      </p:sp>
      <p:pic>
        <p:nvPicPr>
          <p:cNvPr id="83972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83973" name="Picture 5" descr="assume not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057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CLIENT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are playing follow the leader… as more companies go regional or national more will follow.  </a:t>
            </a:r>
          </a:p>
          <a:p>
            <a:r>
              <a:rPr lang="en-US"/>
              <a:t>Good for client because they reduce their overall cost and they learn from others. </a:t>
            </a:r>
          </a:p>
          <a:p>
            <a:pPr>
              <a:buFontTx/>
              <a:buNone/>
            </a:pPr>
            <a:endParaRPr lang="en-US">
              <a:solidFill>
                <a:srgbClr val="CC3300"/>
              </a:solidFill>
            </a:endParaRPr>
          </a:p>
        </p:txBody>
      </p:sp>
      <p:pic>
        <p:nvPicPr>
          <p:cNvPr id="14340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CONTRACTOR “DON’T” LIST</a:t>
            </a:r>
            <a:br>
              <a:rPr lang="en-US" sz="4000"/>
            </a:br>
            <a:endParaRPr lang="en-US" sz="400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just talk to one person at the NSP or RSP, make sure you talk to three (3) or more individuals from the company.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>
              <a:solidFill>
                <a:srgbClr val="CC3300"/>
              </a:solidFill>
            </a:endParaRPr>
          </a:p>
        </p:txBody>
      </p:sp>
      <p:pic>
        <p:nvPicPr>
          <p:cNvPr id="8499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84997" name="Picture 5" descr="man on 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1242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914400" y="838200"/>
            <a:ext cx="7620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/>
              <a:t>Questions &amp; Answers</a:t>
            </a:r>
          </a:p>
        </p:txBody>
      </p:sp>
      <p:pic>
        <p:nvPicPr>
          <p:cNvPr id="74758" name="Picture 6" descr="RichArlington_QuestionMark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52600"/>
            <a:ext cx="5029200" cy="354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>
              <a:solidFill>
                <a:srgbClr val="CC3300"/>
              </a:solidFill>
            </a:endParaRPr>
          </a:p>
          <a:p>
            <a:pPr>
              <a:buFontTx/>
              <a:buNone/>
            </a:pPr>
            <a:r>
              <a:rPr lang="en-US"/>
              <a:t>The following section outlines what the good </a:t>
            </a:r>
            <a:r>
              <a:rPr lang="en-US" u="sng">
                <a:solidFill>
                  <a:srgbClr val="CC3300"/>
                </a:solidFill>
              </a:rPr>
              <a:t>SHOULD BE</a:t>
            </a:r>
            <a:r>
              <a:rPr lang="en-US"/>
              <a:t> for the Contractor!</a:t>
            </a:r>
          </a:p>
          <a:p>
            <a:endParaRPr lang="en-US"/>
          </a:p>
        </p:txBody>
      </p:sp>
      <p:pic>
        <p:nvPicPr>
          <p:cNvPr id="15364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15366" name="Picture 6" descr="w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76600"/>
            <a:ext cx="2438400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Access to accounts you cannot get on their own.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pic>
        <p:nvPicPr>
          <p:cNvPr id="69636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69637" name="Picture 5" descr="sweeper truck in front of a faci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33337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NSP</a:t>
            </a:r>
            <a:br>
              <a:rPr lang="en-US" sz="4000"/>
            </a:br>
            <a:r>
              <a:rPr lang="en-US" sz="4000"/>
              <a:t>THE </a:t>
            </a:r>
            <a:r>
              <a:rPr lang="en-US" sz="4000">
                <a:solidFill>
                  <a:schemeClr val="folHlink"/>
                </a:solidFill>
              </a:rPr>
              <a:t>GOOD</a:t>
            </a:r>
            <a:r>
              <a:rPr lang="en-US" sz="4000"/>
              <a:t> for CONTRACTOR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• </a:t>
            </a:r>
            <a:r>
              <a:rPr lang="en-US"/>
              <a:t>Working in a team environment. </a:t>
            </a:r>
          </a:p>
          <a:p>
            <a:endParaRPr lang="en-US"/>
          </a:p>
        </p:txBody>
      </p:sp>
      <p:pic>
        <p:nvPicPr>
          <p:cNvPr id="16388" name="Picture 4" descr="PPT_bottom_header_RichA_video_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724275"/>
          </a:xfrm>
          <a:prstGeom prst="rect">
            <a:avLst/>
          </a:prstGeom>
          <a:noFill/>
        </p:spPr>
      </p:pic>
      <p:pic>
        <p:nvPicPr>
          <p:cNvPr id="16389" name="Picture 5" descr="t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3048000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1371</Words>
  <Application>Microsoft Office PowerPoint</Application>
  <PresentationFormat>On-screen Show (4:3)</PresentationFormat>
  <Paragraphs>145</Paragraphs>
  <Slides>61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Slide 1</vt:lpstr>
      <vt:lpstr>TODAY’S PRESENTATION</vt:lpstr>
      <vt:lpstr>WORKING WITH NSP THE GOOD for CLIENT</vt:lpstr>
      <vt:lpstr>WORKING WITH NSP THE GOOD for CLIENT</vt:lpstr>
      <vt:lpstr>WORKING WITH NSP THE GOOD for CLIENT</vt:lpstr>
      <vt:lpstr>WORKING WITH NSP THE GOOD for CLIENT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GOOD for CONTRACTOR</vt:lpstr>
      <vt:lpstr>WORKING WITH NSP THE BAD for CLIENT</vt:lpstr>
      <vt:lpstr>WORKING WITH NSP THE BAD for CLIENT</vt:lpstr>
      <vt:lpstr>WORKING WITH NSP THE BAD for CLIENT</vt:lpstr>
      <vt:lpstr>WORKING WITH NSP THE BAD for CLIENT</vt:lpstr>
      <vt:lpstr>WORKING WITH NSP THE BAD for CONTRACTOR</vt:lpstr>
      <vt:lpstr>WORKING WITH NSP THE BAD for CONTRACTOR</vt:lpstr>
      <vt:lpstr>WORKING WITH NSP THE BAD for CONTRACTOR</vt:lpstr>
      <vt:lpstr>WORKING WITH NSP THE BAD for CONTRACTOR</vt:lpstr>
      <vt:lpstr>WORKING WITH NSP THE BAD for CONTRACTOR</vt:lpstr>
      <vt:lpstr>WORKING WITH NSP THE BAD for CONTRACTOR</vt:lpstr>
      <vt:lpstr>WORKING WITH NSP THE BAD for CONTRACTOR</vt:lpstr>
      <vt:lpstr>WORKING WITH NSP THE UGLY for CLIENT</vt:lpstr>
      <vt:lpstr>WORKING WITH NSP THE UGLY for CLIENT</vt:lpstr>
      <vt:lpstr>WORKING WITH NSP THE UGLY for CLIENT</vt:lpstr>
      <vt:lpstr>WORKING WITH NSP THE UGLY for CLIENT</vt:lpstr>
      <vt:lpstr>WORKING WITH NSP THE UGLY for CLIENT</vt:lpstr>
      <vt:lpstr>WORKING WITH NSP THE UGLY for CLIENT</vt:lpstr>
      <vt:lpstr>WORKING WITH NSP THE UGLY for CLIENT</vt:lpstr>
      <vt:lpstr>WORKING WITH NSP THE UGLY for CLIENT</vt:lpstr>
      <vt:lpstr>WORKING WITH NSP THE UGLY for CONTRACTOR</vt:lpstr>
      <vt:lpstr>WORKING WITH NSP THE UGLY for CONTRACTOR</vt:lpstr>
      <vt:lpstr>WORKING WITH NSP THE UGLY for CONTRACTOR</vt:lpstr>
      <vt:lpstr>WORKING WITH NSP THE UGLY for CONTRACTOR</vt:lpstr>
      <vt:lpstr>WORKING WITH NSP THE UGLY for CONTRACTOR</vt:lpstr>
      <vt:lpstr>WORKING WITH NSP THE UGLY for CONTRACTOR</vt:lpstr>
      <vt:lpstr>WORKING WITH NSP THE UGLY for CONTRACTOR</vt:lpstr>
      <vt:lpstr>WORKING WITH NSP THE UGLY for CONTRACTOR</vt:lpstr>
      <vt:lpstr>WORKING WITH NSP THE UGLY for CONTRACTOR</vt:lpstr>
      <vt:lpstr> WORKING WITH NSP THE FACTS </vt:lpstr>
      <vt:lpstr> WORKING WITH NSP THE FACTS </vt:lpstr>
      <vt:lpstr> WORKING WITH NSP THE FACTS </vt:lpstr>
      <vt:lpstr>WORKING WITH NSP THE FACTS</vt:lpstr>
      <vt:lpstr>WORKING WITH NSP THE FACTS</vt:lpstr>
      <vt:lpstr> WORKING WITH NSP CONTRACTOR “DO” LIST </vt:lpstr>
      <vt:lpstr> WORKING WITH NSP CONTRACTOR “DO” LIST </vt:lpstr>
      <vt:lpstr> WORKING WITH NSP CONTRACTOR “DO” LIST </vt:lpstr>
      <vt:lpstr> WORKING WITH NSP CONTRACTOR “DO” LIST </vt:lpstr>
      <vt:lpstr> WORKING WITH NSP CONTRACTOR “DO” LIST </vt:lpstr>
      <vt:lpstr> WORKING WITH NSP CONTRACTOR “DO” LIST </vt:lpstr>
      <vt:lpstr> WORKING WITH NSP CONTRACTOR “DON’T” LIST </vt:lpstr>
      <vt:lpstr> WORKING WITH NSP CONTRACTOR “DON’T” LIST </vt:lpstr>
      <vt:lpstr> WORKING WITH NSP CONTRACTOR “DON’T” LIST </vt:lpstr>
      <vt:lpstr> WORKING WITH NSP CONTRACTOR “DON’T” LIST 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Ranger Kidwell-Ross</cp:lastModifiedBy>
  <cp:revision>134</cp:revision>
  <cp:lastPrinted>2012-12-07T20:52:37Z</cp:lastPrinted>
  <dcterms:created xsi:type="dcterms:W3CDTF">2012-12-07T20:51:48Z</dcterms:created>
  <dcterms:modified xsi:type="dcterms:W3CDTF">2012-12-07T20:52:51Z</dcterms:modified>
</cp:coreProperties>
</file>